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NKVZcvIR8cn11xKNInaRAk24e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10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https://wordwall.net/es/resource/2640484/you-good-geography</a:t>
            </a:r>
            <a:endParaRPr/>
          </a:p>
        </p:txBody>
      </p:sp>
      <p:sp>
        <p:nvSpPr>
          <p:cNvPr id="191" name="Google Shape;19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Complete the sentences with verb to be present (+/-)</a:t>
            </a:r>
            <a:endParaRPr/>
          </a:p>
        </p:txBody>
      </p:sp>
      <p:sp>
        <p:nvSpPr>
          <p:cNvPr id="202" name="Google Shape;20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Show students the difference in the stress. Pay attention to syllables in English </a:t>
            </a:r>
            <a:endParaRPr/>
          </a:p>
        </p:txBody>
      </p:sp>
      <p:sp>
        <p:nvSpPr>
          <p:cNvPr id="258" name="Google Shape;2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Use the “Annotate” tool in Zoom to write students’ responses. </a:t>
            </a:r>
            <a:endParaRPr/>
          </a:p>
        </p:txBody>
      </p:sp>
      <p:sp>
        <p:nvSpPr>
          <p:cNvPr id="278" name="Google Shape;27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Show students the difference in the stress. Pay attention to syllables in English. Use the “Annotate” tool in Zoom to write students’ responses. </a:t>
            </a:r>
            <a:endParaRPr/>
          </a:p>
        </p:txBody>
      </p:sp>
      <p:sp>
        <p:nvSpPr>
          <p:cNvPr id="286" name="Google Shape;28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Show students the difference in the stress. Pay attention to syllables in English </a:t>
            </a:r>
            <a:endParaRPr/>
          </a:p>
        </p:txBody>
      </p:sp>
      <p:sp>
        <p:nvSpPr>
          <p:cNvPr id="294" name="Google Shape;29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https://learningapps.org/2059761</a:t>
            </a:r>
            <a:endParaRPr/>
          </a:p>
        </p:txBody>
      </p:sp>
      <p:sp>
        <p:nvSpPr>
          <p:cNvPr id="303" name="Google Shape;30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Se puede crear una ruleta con números con el fin de seleccionar el grupo al azar. Página sugerida https://www.online-stopwatch.com/random-name-pickers/name-picker-wheel/?r=dice</a:t>
            </a:r>
            <a:endParaRPr/>
          </a:p>
        </p:txBody>
      </p:sp>
      <p:sp>
        <p:nvSpPr>
          <p:cNvPr id="317" name="Google Shape;3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Answers: (1-d, 2-c, 3-b, 4-e, 5-a)</a:t>
            </a: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Answers: 1. a. isn’t b. isn’t c. aren’t 2. a.F b. T</a:t>
            </a:r>
            <a:endParaRPr/>
          </a:p>
        </p:txBody>
      </p:sp>
      <p:sp>
        <p:nvSpPr>
          <p:cNvPr id="155" name="Google Shape;15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-stopwatch.com/random-name-pickers/name-picker-wheel/?r=dic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2072640" y="52101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b="1">
                <a:solidFill>
                  <a:srgbClr val="3366CA"/>
                </a:solidFill>
              </a:rPr>
              <a:t>Welcome to English for Programming</a:t>
            </a:r>
            <a:endParaRPr/>
          </a:p>
        </p:txBody>
      </p:sp>
      <p:sp>
        <p:nvSpPr>
          <p:cNvPr id="83" name="Google Shape;83;p1"/>
          <p:cNvSpPr txBox="1">
            <a:spLocks noGrp="1"/>
          </p:cNvSpPr>
          <p:nvPr>
            <p:ph type="subTitle" idx="1"/>
          </p:nvPr>
        </p:nvSpPr>
        <p:spPr>
          <a:xfrm>
            <a:off x="2391739" y="3337634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None/>
            </a:pPr>
            <a:r>
              <a:rPr lang="es-MX" b="1">
                <a:solidFill>
                  <a:srgbClr val="FF0062"/>
                </a:solidFill>
              </a:rPr>
              <a:t>Week 1 Class 2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84" name="Google Shape;84;p1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049" y="1644324"/>
            <a:ext cx="4835575" cy="4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800195" y="5976436"/>
            <a:ext cx="256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Programmers made by StorySet&gt; &lt;a href="https://storyset.com/web"&gt;Illustration by Freepik Storyset&lt;/a&gt;</a:t>
            </a:r>
            <a:endParaRPr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/>
        </p:nvSpPr>
        <p:spPr>
          <a:xfrm>
            <a:off x="1576374" y="1135076"/>
            <a:ext cx="903925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Language focus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Present Tense Verb To Be questions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8"/>
          <p:cNvSpPr/>
          <p:nvPr/>
        </p:nvSpPr>
        <p:spPr>
          <a:xfrm>
            <a:off x="652839" y="2618909"/>
            <a:ext cx="6117986" cy="237681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62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8"/>
          <p:cNvSpPr/>
          <p:nvPr/>
        </p:nvSpPr>
        <p:spPr>
          <a:xfrm>
            <a:off x="6980152" y="2611770"/>
            <a:ext cx="3743266" cy="238395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366CA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8"/>
          <p:cNvSpPr txBox="1"/>
          <p:nvPr/>
        </p:nvSpPr>
        <p:spPr>
          <a:xfrm>
            <a:off x="7082501" y="3027240"/>
            <a:ext cx="3665427" cy="149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questions, put</a:t>
            </a:r>
            <a:r>
              <a:rPr lang="es-MX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you, he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etc.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you Spanish?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s-MX" sz="1400" b="0" i="1" u="none" strike="sng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are Spanish.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are you from?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s-MX" sz="1400" b="0" i="1" u="none" strike="sng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 you are from?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not use contractions in affirmative short answers.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you Scottish? Yes, I am.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lang="es-MX" sz="1400" b="0" i="1" u="none" strike="sng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Yes, I’m. </a:t>
            </a:r>
            <a:endParaRPr sz="1400" b="0" i="1" u="none" strike="sng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6980152" y="2464042"/>
            <a:ext cx="3767775" cy="572895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374" y="2771632"/>
            <a:ext cx="5758915" cy="205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 txBox="1"/>
          <p:nvPr/>
        </p:nvSpPr>
        <p:spPr>
          <a:xfrm>
            <a:off x="1576374" y="1135076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Are you good at geography?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9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>
            <a:off x="1568711" y="1854393"/>
            <a:ext cx="6160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Scan the following code and answer the questions!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3111" y="2234855"/>
            <a:ext cx="3612889" cy="361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 descr="A picture containing graphical user inter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5100" y="2298270"/>
            <a:ext cx="30861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6715125" y="5181916"/>
            <a:ext cx="288607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Search illustration made by Storyset: &lt;a href="https://storyset.com/people"&gt;Illustration by Freepik Storyset&lt;/a&gt;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/>
        </p:nvSpPr>
        <p:spPr>
          <a:xfrm>
            <a:off x="812894" y="1189043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1568711" y="1854393"/>
            <a:ext cx="6160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Fill in the blanks with the correct verb to be (affirmative, negative):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1621999" y="2298752"/>
            <a:ext cx="5751659" cy="322417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1826785" y="2371914"/>
            <a:ext cx="5342086" cy="296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a) Sandra isn’t from Spain. She ___________ from Mexico.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b) You ___________ Hungarian. You are Italian.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c) My favorite video game is Tetris. It ___________ League of Legends.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d) I am British. I ___________ French.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e) We aren’t architects. We ___________ programmers.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f) I ___________ an engineer. I’m not a teacher.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g) Felipe’s sixteen years old. He ___________ sixty years old.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h) They aren’t from Egypt. They ___________ from Brazil.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i) Marco ___________ from Mexico. He’s from Japan.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40" descr="A picture containing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1856" y="1969157"/>
            <a:ext cx="3456316" cy="34563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7373657" y="5353648"/>
            <a:ext cx="25894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World Isometric illustration made by Storyset: https://storyset.com/illustration/world/amico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1"/>
          <p:cNvSpPr txBox="1"/>
          <p:nvPr/>
        </p:nvSpPr>
        <p:spPr>
          <a:xfrm>
            <a:off x="435236" y="1075350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1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907980" y="1832075"/>
            <a:ext cx="882017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Why do countries have flags</a:t>
            </a:r>
            <a:r>
              <a:rPr lang="es-MX" sz="14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? </a:t>
            </a:r>
            <a:r>
              <a:rPr lang="es-MX" sz="14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Flags</a:t>
            </a:r>
            <a:r>
              <a:rPr lang="es-MX" sz="14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show that we belong to a community, organization or </a:t>
            </a:r>
            <a:r>
              <a:rPr lang="es-MX" sz="14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nation</a:t>
            </a:r>
            <a:r>
              <a:rPr lang="es-MX" sz="14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and that we share beliefs, goals, rules and regulations. </a:t>
            </a:r>
            <a:r>
              <a:rPr lang="es-MX" sz="14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Flags are</a:t>
            </a:r>
            <a:r>
              <a:rPr lang="es-MX" sz="14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national symbols. Every </a:t>
            </a:r>
            <a:r>
              <a:rPr lang="es-MX" sz="14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country has</a:t>
            </a:r>
            <a:r>
              <a:rPr lang="es-MX" sz="14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got a specific </a:t>
            </a:r>
            <a:r>
              <a:rPr lang="es-MX" sz="1400" b="1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flag</a:t>
            </a:r>
            <a:r>
              <a:rPr lang="es-MX" sz="1400" b="0" i="0" u="none" strike="noStrike" cap="none">
                <a:solidFill>
                  <a:srgbClr val="202124"/>
                </a:solidFill>
                <a:latin typeface="Calibri"/>
                <a:ea typeface="Calibri"/>
                <a:cs typeface="Calibri"/>
                <a:sym typeface="Calibri"/>
              </a:rPr>
              <a:t> as their national symbol. Take a look at the following flags and join each one with the country that corresponds.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21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1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Do you remember Jonathan Ive? Where is he from?</a:t>
            </a:r>
            <a:endParaRPr sz="1400" b="1" i="1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1"/>
          <p:cNvSpPr/>
          <p:nvPr/>
        </p:nvSpPr>
        <p:spPr>
          <a:xfrm>
            <a:off x="1830657" y="4942962"/>
            <a:ext cx="1829863" cy="839688"/>
          </a:xfrm>
          <a:prstGeom prst="ellipse">
            <a:avLst/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United States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41" descr="Flag of Canada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511" y="3217070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1"/>
          <p:cNvSpPr/>
          <p:nvPr/>
        </p:nvSpPr>
        <p:spPr>
          <a:xfrm>
            <a:off x="5318069" y="4942962"/>
            <a:ext cx="1539931" cy="839688"/>
          </a:xfrm>
          <a:prstGeom prst="ellipse">
            <a:avLst/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England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1"/>
          <p:cNvSpPr/>
          <p:nvPr/>
        </p:nvSpPr>
        <p:spPr>
          <a:xfrm>
            <a:off x="8632666" y="4942962"/>
            <a:ext cx="1539931" cy="839688"/>
          </a:xfrm>
          <a:prstGeom prst="ellipse">
            <a:avLst/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41" descr="Flag of the United States - Wikip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9625" y="3178970"/>
            <a:ext cx="29527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 descr="Flag of the United Kingdom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88157" y="3217069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/>
          <p:nvPr/>
        </p:nvSpPr>
        <p:spPr>
          <a:xfrm>
            <a:off x="800102" y="1781707"/>
            <a:ext cx="8820177" cy="122394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2"/>
          <p:cNvSpPr txBox="1"/>
          <p:nvPr/>
        </p:nvSpPr>
        <p:spPr>
          <a:xfrm>
            <a:off x="524089" y="1227750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2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>
            <a:off x="621587" y="3180448"/>
            <a:ext cx="2680804" cy="70784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858572" y="2584426"/>
            <a:ext cx="20185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Ive, where are you from?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621587" y="4006105"/>
            <a:ext cx="2699838" cy="70784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612069" y="2361185"/>
            <a:ext cx="2699839" cy="70784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2"/>
          <p:cNvSpPr txBox="1"/>
          <p:nvPr/>
        </p:nvSpPr>
        <p:spPr>
          <a:xfrm>
            <a:off x="866310" y="3357760"/>
            <a:ext cx="24112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Ive, where do you come from?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2"/>
          <p:cNvSpPr txBox="1"/>
          <p:nvPr/>
        </p:nvSpPr>
        <p:spPr>
          <a:xfrm>
            <a:off x="795777" y="4176622"/>
            <a:ext cx="22910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Ive, what is your nationality?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42" descr="A picture containing text, computer, vector graphics, automat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5827" y="1347428"/>
            <a:ext cx="5081731" cy="508173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2"/>
          <p:cNvSpPr/>
          <p:nvPr/>
        </p:nvSpPr>
        <p:spPr>
          <a:xfrm>
            <a:off x="3343253" y="949712"/>
            <a:ext cx="5144065" cy="70784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3545377" y="1018809"/>
            <a:ext cx="47026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different ways in which we can ask what is the country of a person. Take a look at the examples: 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8242700" y="2788793"/>
            <a:ext cx="2428332" cy="8096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8921302" y="4918726"/>
            <a:ext cx="10086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I’m British. 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8706146" y="3039716"/>
            <a:ext cx="157447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am from England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2"/>
          <p:cNvSpPr/>
          <p:nvPr/>
        </p:nvSpPr>
        <p:spPr>
          <a:xfrm>
            <a:off x="8248006" y="4667803"/>
            <a:ext cx="2428332" cy="8096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42"/>
          <p:cNvSpPr/>
          <p:nvPr/>
        </p:nvSpPr>
        <p:spPr>
          <a:xfrm>
            <a:off x="8248006" y="3748079"/>
            <a:ext cx="2428332" cy="8096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8929302" y="4006105"/>
            <a:ext cx="9236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I’m British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937804" y="1973360"/>
            <a:ext cx="2067403" cy="339366"/>
          </a:xfrm>
          <a:prstGeom prst="roundRect">
            <a:avLst>
              <a:gd name="adj" fmla="val 16667"/>
            </a:avLst>
          </a:prstGeom>
          <a:solidFill>
            <a:srgbClr val="FF0062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1181100" y="1983137"/>
            <a:ext cx="15906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8463895" y="2361185"/>
            <a:ext cx="2005677" cy="311678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8698494" y="2365086"/>
            <a:ext cx="15906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Answers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p42"/>
          <p:cNvCxnSpPr/>
          <p:nvPr/>
        </p:nvCxnSpPr>
        <p:spPr>
          <a:xfrm rot="10800000" flipH="1">
            <a:off x="10280616" y="5043137"/>
            <a:ext cx="689673" cy="7809"/>
          </a:xfrm>
          <a:prstGeom prst="straightConnector1">
            <a:avLst/>
          </a:prstGeom>
          <a:noFill/>
          <a:ln w="19050" cap="flat" cmpd="sng">
            <a:solidFill>
              <a:srgbClr val="FF006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4" name="Google Shape;254;p42"/>
          <p:cNvSpPr txBox="1"/>
          <p:nvPr/>
        </p:nvSpPr>
        <p:spPr>
          <a:xfrm>
            <a:off x="10909127" y="4889248"/>
            <a:ext cx="11649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Nationality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2"/>
          <p:cNvSpPr txBox="1"/>
          <p:nvPr/>
        </p:nvSpPr>
        <p:spPr>
          <a:xfrm>
            <a:off x="3695700" y="5739011"/>
            <a:ext cx="3581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Consulting Flat Illustration made by Storyset: https://storyset.com/illustration/consulting/rafiki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524089" y="1227750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3"/>
          <p:cNvSpPr/>
          <p:nvPr/>
        </p:nvSpPr>
        <p:spPr>
          <a:xfrm>
            <a:off x="2046417" y="2045304"/>
            <a:ext cx="3027363" cy="37889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3"/>
          <p:cNvSpPr/>
          <p:nvPr/>
        </p:nvSpPr>
        <p:spPr>
          <a:xfrm>
            <a:off x="2850173" y="1144630"/>
            <a:ext cx="5569927" cy="74941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43"/>
          <p:cNvSpPr txBox="1"/>
          <p:nvPr/>
        </p:nvSpPr>
        <p:spPr>
          <a:xfrm>
            <a:off x="3020119" y="1272192"/>
            <a:ext cx="47026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Where’s the stress? Listen and identify the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stressed syllable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Listen and repeat.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3"/>
          <p:cNvSpPr/>
          <p:nvPr/>
        </p:nvSpPr>
        <p:spPr>
          <a:xfrm>
            <a:off x="5810250" y="2016503"/>
            <a:ext cx="3027363" cy="4077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3"/>
          <p:cNvSpPr/>
          <p:nvPr/>
        </p:nvSpPr>
        <p:spPr>
          <a:xfrm>
            <a:off x="2407567" y="2515587"/>
            <a:ext cx="2202526" cy="3360632"/>
          </a:xfrm>
          <a:prstGeom prst="roundRect">
            <a:avLst>
              <a:gd name="adj" fmla="val 16667"/>
            </a:avLst>
          </a:prstGeom>
          <a:solidFill>
            <a:srgbClr val="FF0062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6139465" y="2507323"/>
            <a:ext cx="2280635" cy="3360632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43" descr="A picture containing tex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9392" y="3936384"/>
            <a:ext cx="2921616" cy="292161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3"/>
          <p:cNvSpPr txBox="1"/>
          <p:nvPr/>
        </p:nvSpPr>
        <p:spPr>
          <a:xfrm>
            <a:off x="2223022" y="2050087"/>
            <a:ext cx="2374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COUNTRIES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6139465" y="2050087"/>
            <a:ext cx="2374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NATIONALITIES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3047674" y="2533910"/>
            <a:ext cx="2374531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England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Scotland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Ireland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Italy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Spain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Holand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Georgia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France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6892975" y="2533910"/>
            <a:ext cx="2202526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Scottish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Irish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Italian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Spanish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Georgian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4061" y="1249640"/>
            <a:ext cx="378840" cy="378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4234939" y="6197832"/>
            <a:ext cx="2809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Podcast Cartoon illustration made by Storyset: https://storyset.com/illustration/podcast/bro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2064381" y="1186904"/>
            <a:ext cx="7555200" cy="5949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Countries and Nationalities – Understand their suffixes: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the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countries, practice their pronunciation and then write down the nationality of each country.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3022" y="1855697"/>
            <a:ext cx="7237938" cy="362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1953087" y="1739820"/>
            <a:ext cx="7555219" cy="59480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Countries and Nationalities – Understand their suffixes: </a:t>
            </a:r>
            <a:r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Now, categorize the nationalities according to their suffixes.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533" y="2579762"/>
            <a:ext cx="9507098" cy="1960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6"/>
          <p:cNvSpPr/>
          <p:nvPr/>
        </p:nvSpPr>
        <p:spPr>
          <a:xfrm>
            <a:off x="1826164" y="4081038"/>
            <a:ext cx="8010617" cy="100157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 with a partner. Test your partner on the different countries and nationalities. If you say a country, your partner replies with the nationality. If you say a nationality, your partner replies with the country.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4390330" y="3608820"/>
            <a:ext cx="266921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Conversation Semi Flat Illustrations made by Storyset: https://storyset.com/illustration/conversation/pana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6" descr="A picture containing text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7610" y="-509577"/>
            <a:ext cx="5592191" cy="559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524089" y="1227750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Let’s practice in groups!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7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3150533" y="2445131"/>
            <a:ext cx="5619900" cy="32676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0: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Open the link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or scan the QR code.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person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shares the screen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every student can see the image and countries presented in the exercise.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the “i” symbol and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listen to the pronunciation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of the countries.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3: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Organize</a:t>
            </a:r>
            <a:r>
              <a:rPr lang="es-MX"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images with the correct country.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4: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Select three countries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exercise and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research three interesting facts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and/or curious facts about each one (</a:t>
            </a: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use verb to be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5: </a:t>
            </a:r>
            <a:r>
              <a:rPr lang="es-MX" sz="14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Be ready to show </a:t>
            </a:r>
            <a:r>
              <a:rPr lang="es-MX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findings to the group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1111511" y="2005891"/>
            <a:ext cx="82544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 that you have practiced countries and nationalities, you will work with your groups.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488835" y="2752996"/>
            <a:ext cx="2387787" cy="2264511"/>
          </a:xfrm>
          <a:prstGeom prst="roundRect">
            <a:avLst>
              <a:gd name="adj" fmla="val 16667"/>
            </a:avLst>
          </a:prstGeom>
          <a:solidFill>
            <a:srgbClr val="FF0062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7"/>
          <p:cNvSpPr/>
          <p:nvPr/>
        </p:nvSpPr>
        <p:spPr>
          <a:xfrm>
            <a:off x="4530977" y="5844205"/>
            <a:ext cx="2205948" cy="490286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have 25 minutes to work in your groups.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7" descr="Graphical user interfac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82988" y="2748725"/>
            <a:ext cx="1743260" cy="174326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/>
        </p:nvSpPr>
        <p:spPr>
          <a:xfrm>
            <a:off x="8589481" y="4491985"/>
            <a:ext cx="23302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Friendship Semi Flat Illustrations made by Storyset: https://storyset.com/illustration/friendship/pana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7" descr="Generador de Códigos QR Cod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6166" y="2906885"/>
            <a:ext cx="1895639" cy="189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1206333" y="1089051"/>
            <a:ext cx="57067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Topics for today</a:t>
            </a:r>
            <a:endParaRPr sz="40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3591543" y="2636022"/>
            <a:ext cx="7638000" cy="25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your experiences </a:t>
            </a:r>
            <a:r>
              <a:rPr lang="es-MX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previous Asynchronous Session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and use the verb to be in simple tense (negatives and questions)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about countries and nationalities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IT jobs</a:t>
            </a:r>
            <a:endParaRPr sz="1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Noto Sans Symbols"/>
              <a:buChar char="✔"/>
            </a:pPr>
            <a:r>
              <a:rPr lang="es-MX"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Pronounce and identify word stress in countries, nationalities and IT related words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" descr="Storytelling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8616" y="3027226"/>
            <a:ext cx="1802876" cy="18028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>
            <a:off x="1371600" y="1895475"/>
            <a:ext cx="84296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the end of the class, you will be able to…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0"/>
          <p:cNvSpPr txBox="1"/>
          <p:nvPr/>
        </p:nvSpPr>
        <p:spPr>
          <a:xfrm>
            <a:off x="2782741" y="1033210"/>
            <a:ext cx="708099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Now, it is your time to shine!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0" descr="Graphical user interface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9834" y="1999866"/>
            <a:ext cx="3274049" cy="3274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/>
          <p:nvPr/>
        </p:nvSpPr>
        <p:spPr>
          <a:xfrm>
            <a:off x="1951728" y="5065670"/>
            <a:ext cx="324705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 friends Isometric Illustrations m ade by Storyset: &lt;a href="https://storyset.com/online"&gt;Illustration by Freepik Storyset&lt;/a&gt;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5362113" y="2130175"/>
            <a:ext cx="4598632" cy="301343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finished working with your group, we will select randomly the group that starts, Each group has four minutes to share as much information as possible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MX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you ready?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MX" sz="4400" b="0" i="0" u="sng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go!</a:t>
            </a:r>
            <a:endParaRPr sz="44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 txBox="1"/>
          <p:nvPr/>
        </p:nvSpPr>
        <p:spPr>
          <a:xfrm>
            <a:off x="3370456" y="697508"/>
            <a:ext cx="508287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One activity to finish?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8"/>
          <p:cNvSpPr/>
          <p:nvPr/>
        </p:nvSpPr>
        <p:spPr>
          <a:xfrm>
            <a:off x="1740023" y="2645546"/>
            <a:ext cx="2787528" cy="2308194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MX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Singing is a good way to learn some of the countries. Pay attention to the pronunciation and stress. Which are the most difficult ones to pronounce?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8" title="Nations of the World -  With Lyrics -  Animaniac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5973" y="1453533"/>
            <a:ext cx="5267912" cy="395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1"/>
          <p:cNvSpPr txBox="1"/>
          <p:nvPr/>
        </p:nvSpPr>
        <p:spPr>
          <a:xfrm>
            <a:off x="2237444" y="1167737"/>
            <a:ext cx="708099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Autonomous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Asynchronous work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 txBox="1"/>
          <p:nvPr/>
        </p:nvSpPr>
        <p:spPr>
          <a:xfrm>
            <a:off x="1845154" y="2825318"/>
            <a:ext cx="84993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MasterTech Platform: My learning Menu </a:t>
            </a:r>
            <a:r>
              <a:rPr lang="es-MX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s-MX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Appetizers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Whole Main Course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s-MX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Dessert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None/>
            </a:pPr>
            <a:endParaRPr sz="18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Bring your questions next class!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2554322" y="1580740"/>
            <a:ext cx="7080900" cy="38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See you in your net class when you will learn about: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2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2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Noto Sans Symbols"/>
              <a:buChar char="✔"/>
            </a:pPr>
            <a:r>
              <a:rPr lang="es-MX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IT Vocabulary</a:t>
            </a:r>
            <a:endParaRPr sz="2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Noto Sans Symbols"/>
              <a:buChar char="✔"/>
            </a:pPr>
            <a:r>
              <a:rPr lang="es-MX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Imperatives</a:t>
            </a:r>
            <a:endParaRPr sz="2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Noto Sans Symbols"/>
              <a:buChar char="✔"/>
            </a:pPr>
            <a:r>
              <a:rPr lang="es-MX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The alphabet and acronyms</a:t>
            </a:r>
            <a:endParaRPr sz="2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0"/>
          <p:cNvSpPr txBox="1"/>
          <p:nvPr/>
        </p:nvSpPr>
        <p:spPr>
          <a:xfrm>
            <a:off x="2477140" y="2936577"/>
            <a:ext cx="708099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1"/>
          <p:cNvSpPr txBox="1"/>
          <p:nvPr/>
        </p:nvSpPr>
        <p:spPr>
          <a:xfrm>
            <a:off x="2284981" y="940753"/>
            <a:ext cx="3268663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Referencias 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2760107" y="2156751"/>
            <a:ext cx="708727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Countries and Nationalities: Teach-this.com, 2018. Permission granted to reproduce for classroom use.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1"/>
          <p:cNvSpPr txBox="1"/>
          <p:nvPr/>
        </p:nvSpPr>
        <p:spPr>
          <a:xfrm>
            <a:off x="1877018" y="6252495"/>
            <a:ext cx="2902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MX" sz="9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Fuente: Imagen tomada de la pagina web de la Universidad Sergio Arboleda</a:t>
            </a:r>
            <a:endParaRPr sz="9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8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/>
          <p:nvPr/>
        </p:nvSpPr>
        <p:spPr>
          <a:xfrm>
            <a:off x="1743805" y="1213563"/>
            <a:ext cx="71427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Tutorial – Review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3622205" y="2263187"/>
            <a:ext cx="7941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interesting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just"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s-MX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es-MX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regarding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individual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favorite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NO: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es-MX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mistakes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4" descr="Graphical user interface, diagram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74" y="1782194"/>
            <a:ext cx="3098331" cy="3098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 txBox="1"/>
          <p:nvPr/>
        </p:nvSpPr>
        <p:spPr>
          <a:xfrm>
            <a:off x="847725" y="4400550"/>
            <a:ext cx="24288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Calendar Flat Illustrations made by Storyset: https://storyset.com/illustration/calendar/rafiki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 descr="Mujer, Cámara, Fotógrafo, Antigu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5334" y="2501016"/>
            <a:ext cx="3559989" cy="237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/>
          <p:nvPr/>
        </p:nvSpPr>
        <p:spPr>
          <a:xfrm>
            <a:off x="463690" y="1122525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/>
          <p:nvPr/>
        </p:nvSpPr>
        <p:spPr>
          <a:xfrm>
            <a:off x="1024007" y="1714884"/>
            <a:ext cx="78638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at the following pictures. Can you describe what is shown in each picture?</a:t>
            </a:r>
            <a:r>
              <a:rPr lang="es-MX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5" descr="Fotos de stock gratuitas de adentro, armario, colegio"/>
          <p:cNvPicPr preferRelativeResize="0"/>
          <p:nvPr/>
        </p:nvPicPr>
        <p:blipFill rotWithShape="1">
          <a:blip r:embed="rId5">
            <a:alphaModFix/>
          </a:blip>
          <a:srcRect r="46541"/>
          <a:stretch/>
        </p:blipFill>
        <p:spPr>
          <a:xfrm>
            <a:off x="1130441" y="2097729"/>
            <a:ext cx="2546006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1636503" y="5267367"/>
            <a:ext cx="35599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 Christina Morillo on Pexels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4822289" y="5950557"/>
            <a:ext cx="355994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on Pexels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8382235" y="4846194"/>
            <a:ext cx="101114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on Pexels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5" descr="Fotografía De Persona Escribiend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6447" y="3272010"/>
            <a:ext cx="4009800" cy="2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599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4"/>
          <p:cNvSpPr txBox="1"/>
          <p:nvPr/>
        </p:nvSpPr>
        <p:spPr>
          <a:xfrm>
            <a:off x="539890" y="1122525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4"/>
          <p:cNvSpPr txBox="1"/>
          <p:nvPr/>
        </p:nvSpPr>
        <p:spPr>
          <a:xfrm>
            <a:off x="1141690" y="1765904"/>
            <a:ext cx="78638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at the following pictures. Can you describe what is shown in each picture?</a:t>
            </a:r>
            <a:r>
              <a:rPr lang="es-MX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4" descr="Juez Asiático De Cultivos Trabajando En Un Portátil En La Oficin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19" y="2138327"/>
            <a:ext cx="3760249" cy="24065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4"/>
          <p:cNvSpPr txBox="1"/>
          <p:nvPr/>
        </p:nvSpPr>
        <p:spPr>
          <a:xfrm>
            <a:off x="2309891" y="4562160"/>
            <a:ext cx="328177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 Sora Shimazaki on Pexels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4" descr="Fotos de stock gratuitas de anónimo, Arte, artesaní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8175" y="1941420"/>
            <a:ext cx="2275642" cy="34134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4"/>
          <p:cNvSpPr txBox="1"/>
          <p:nvPr/>
        </p:nvSpPr>
        <p:spPr>
          <a:xfrm>
            <a:off x="7968758" y="5334091"/>
            <a:ext cx="328177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 Rachel Claire on Pexels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4"/>
          <p:cNvSpPr txBox="1"/>
          <p:nvPr/>
        </p:nvSpPr>
        <p:spPr>
          <a:xfrm>
            <a:off x="5334217" y="5969456"/>
            <a:ext cx="328177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by Michael Dziedzic on Unplash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4" descr="green circuit boar 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96781" y="3648151"/>
            <a:ext cx="2931239" cy="230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6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5"/>
          <p:cNvSpPr txBox="1"/>
          <p:nvPr/>
        </p:nvSpPr>
        <p:spPr>
          <a:xfrm>
            <a:off x="418643" y="1151928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5"/>
          <p:cNvSpPr txBox="1"/>
          <p:nvPr/>
        </p:nvSpPr>
        <p:spPr>
          <a:xfrm>
            <a:off x="1399468" y="2049034"/>
            <a:ext cx="8371197" cy="36760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5"/>
          <p:cNvSpPr txBox="1"/>
          <p:nvPr/>
        </p:nvSpPr>
        <p:spPr>
          <a:xfrm>
            <a:off x="1399468" y="2203096"/>
            <a:ext cx="410616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2400" b="1" i="1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 design guru: Jonathan Ive</a:t>
            </a:r>
            <a:endParaRPr sz="24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5"/>
          <p:cNvSpPr txBox="1"/>
          <p:nvPr/>
        </p:nvSpPr>
        <p:spPr>
          <a:xfrm>
            <a:off x="990887" y="1726182"/>
            <a:ext cx="60773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the article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design guru: Jonathan Ive.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Pay attention to the words in bold. 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35"/>
          <p:cNvSpPr txBox="1"/>
          <p:nvPr/>
        </p:nvSpPr>
        <p:spPr>
          <a:xfrm>
            <a:off x="2955354" y="5290540"/>
            <a:ext cx="187318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on Pexels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35" descr="Fotorrelato: Siete diseños con los que Jony Ive te ha cambiado la vida  (aunque no uses Apple) | ICON Design | EL PAÍ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5510" y="2704173"/>
            <a:ext cx="3434077" cy="244940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5"/>
          <p:cNvSpPr txBox="1"/>
          <p:nvPr/>
        </p:nvSpPr>
        <p:spPr>
          <a:xfrm>
            <a:off x="5307102" y="2237506"/>
            <a:ext cx="4326047" cy="381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Sir Jonathan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pronounced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aiv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/)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English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designer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relevant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world’s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gurus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industrial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stylish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iMac, iPod, iPhone and iPad.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him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He has won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top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awards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he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isn’t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British: He has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honored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Britain’s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Queen Elizabeth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twice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Sir Jonathan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London in 1967.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him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childhood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nowadays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isn’t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Apple,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giant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 1992. In 1997, Steve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him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Senior Vice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President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Industrial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Nowadays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isn’t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designer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Apple,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contribution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been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immense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him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“invisible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(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isn’t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he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usually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via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video),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says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aren’t</a:t>
            </a:r>
            <a:r>
              <a:rPr lang="es-MX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concerned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authorship</a:t>
            </a:r>
            <a:r>
              <a:rPr lang="es-MX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44444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640857" y="1212386"/>
            <a:ext cx="3268663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1568711" y="1854393"/>
            <a:ext cx="6160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Match each of the ideas with the correct ending.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1666813" y="2745381"/>
            <a:ext cx="5157600" cy="2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Ive is recognized as a relevant ___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 top design awards aren’t few, they are___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Ive started working for Apple ___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consider him as ___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isn’t only interested in design but also ___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1597109" y="2542530"/>
            <a:ext cx="5017200" cy="2958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6835690" y="2542531"/>
            <a:ext cx="3759200" cy="295786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7057109" y="2804177"/>
            <a:ext cx="3759200" cy="2126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devices’ power and speed.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1992.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guru of the industrial design.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LcParenR"/>
            </a:pPr>
            <a:r>
              <a:rPr lang="es-MX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invisible man.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1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6"/>
          <p:cNvSpPr txBox="1"/>
          <p:nvPr/>
        </p:nvSpPr>
        <p:spPr>
          <a:xfrm>
            <a:off x="899475" y="1241810"/>
            <a:ext cx="3268663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Discover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6"/>
          <p:cNvSpPr txBox="1"/>
          <p:nvPr/>
        </p:nvSpPr>
        <p:spPr>
          <a:xfrm>
            <a:off x="1568711" y="1854393"/>
            <a:ext cx="6160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Read the following sentences from the text. Write the missing words.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3023346" y="2238079"/>
            <a:ext cx="6805909" cy="142678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3216400" y="2400577"/>
            <a:ext cx="6419800" cy="102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  __________ a common British.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Ive __________ only interested in design but also in devices’ power and speed.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People __________concerned about the authorship.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6"/>
          <p:cNvSpPr txBox="1"/>
          <p:nvPr/>
        </p:nvSpPr>
        <p:spPr>
          <a:xfrm>
            <a:off x="1520956" y="3872308"/>
            <a:ext cx="91500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Look at the sentences from the previous exercise. Select </a:t>
            </a:r>
            <a:r>
              <a:rPr lang="es-MX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s-MX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each statement below. 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6"/>
          <p:cNvSpPr/>
          <p:nvPr/>
        </p:nvSpPr>
        <p:spPr>
          <a:xfrm>
            <a:off x="3023346" y="4318807"/>
            <a:ext cx="6805909" cy="93899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6"/>
          <p:cNvSpPr txBox="1"/>
          <p:nvPr/>
        </p:nvSpPr>
        <p:spPr>
          <a:xfrm>
            <a:off x="3216398" y="4387527"/>
            <a:ext cx="6419802" cy="705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the word </a:t>
            </a:r>
            <a:r>
              <a:rPr lang="es-MX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before the verb to be (</a:t>
            </a:r>
            <a:r>
              <a:rPr lang="es-MX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– are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                                    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       F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lphaLcParenR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the apostrophe (</a:t>
            </a:r>
            <a:r>
              <a:rPr lang="es-MX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to join the </a:t>
            </a:r>
            <a:r>
              <a:rPr lang="es-MX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verb to be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the word </a:t>
            </a:r>
            <a:r>
              <a:rPr lang="es-MX" sz="14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  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s-MX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       F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/>
        </p:nvSpPr>
        <p:spPr>
          <a:xfrm>
            <a:off x="1576374" y="1180198"/>
            <a:ext cx="903925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Language focus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Present Tense Verb To Be negative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7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7"/>
          <p:cNvSpPr/>
          <p:nvPr/>
        </p:nvSpPr>
        <p:spPr>
          <a:xfrm>
            <a:off x="983540" y="2473846"/>
            <a:ext cx="5747829" cy="270657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0062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641" y="2617456"/>
            <a:ext cx="53816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/>
          <p:nvPr/>
        </p:nvSpPr>
        <p:spPr>
          <a:xfrm>
            <a:off x="6955542" y="2617457"/>
            <a:ext cx="3293130" cy="256296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366CA"/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7067579" y="3004270"/>
            <a:ext cx="3293129" cy="199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Put</a:t>
            </a:r>
            <a:r>
              <a:rPr lang="es-MX" sz="1400" b="0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4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s-MX" sz="1400" b="0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the verb to make negatives.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✔"/>
            </a:pP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can also contract </a:t>
            </a:r>
            <a:r>
              <a:rPr lang="es-MX" sz="14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not </a:t>
            </a:r>
            <a:r>
              <a:rPr lang="es-MX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is not like this: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are not italian – You </a:t>
            </a:r>
            <a:r>
              <a:rPr lang="es-MX" sz="14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aren’t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Italian.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She is not Polish – She</a:t>
            </a:r>
            <a:r>
              <a:rPr lang="es-MX" sz="1400" b="1" i="1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’s not </a:t>
            </a:r>
            <a:r>
              <a:rPr lang="es-MX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Polish</a:t>
            </a:r>
            <a:endParaRPr sz="14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7"/>
          <p:cNvSpPr/>
          <p:nvPr/>
        </p:nvSpPr>
        <p:spPr>
          <a:xfrm>
            <a:off x="6955543" y="2398899"/>
            <a:ext cx="3293129" cy="572895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MX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1739</Words>
  <Application>Microsoft Office PowerPoint</Application>
  <PresentationFormat>Panorámica</PresentationFormat>
  <Paragraphs>212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Calibri</vt:lpstr>
      <vt:lpstr>Proxima Nova</vt:lpstr>
      <vt:lpstr>Helvetica Neue</vt:lpstr>
      <vt:lpstr>Arial</vt:lpstr>
      <vt:lpstr>Noto Sans Symbols</vt:lpstr>
      <vt:lpstr>Tema de Office</vt:lpstr>
      <vt:lpstr>Welcome to English for Programming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English for Programming</dc:title>
  <dc:creator>Brandon Steve Rincón Gutiérrez</dc:creator>
  <cp:lastModifiedBy>Juan Pablo Patiño Loaiza</cp:lastModifiedBy>
  <cp:revision>4</cp:revision>
  <dcterms:created xsi:type="dcterms:W3CDTF">2020-07-16T20:35:52Z</dcterms:created>
  <dcterms:modified xsi:type="dcterms:W3CDTF">2021-05-10T03:19:54Z</dcterms:modified>
</cp:coreProperties>
</file>